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6" r:id="rId2"/>
    <p:sldId id="277" r:id="rId3"/>
    <p:sldId id="278" r:id="rId4"/>
    <p:sldId id="258" r:id="rId5"/>
    <p:sldId id="281" r:id="rId6"/>
    <p:sldId id="265" r:id="rId7"/>
    <p:sldId id="280" r:id="rId8"/>
    <p:sldId id="471" r:id="rId9"/>
    <p:sldId id="262" r:id="rId10"/>
    <p:sldId id="279" r:id="rId11"/>
    <p:sldId id="282" r:id="rId12"/>
    <p:sldId id="283" r:id="rId13"/>
    <p:sldId id="473" r:id="rId14"/>
    <p:sldId id="284" r:id="rId15"/>
    <p:sldId id="289" r:id="rId16"/>
    <p:sldId id="290" r:id="rId17"/>
    <p:sldId id="291" r:id="rId18"/>
    <p:sldId id="292" r:id="rId19"/>
    <p:sldId id="478" r:id="rId20"/>
    <p:sldId id="479" r:id="rId21"/>
    <p:sldId id="474" r:id="rId22"/>
    <p:sldId id="477" r:id="rId23"/>
    <p:sldId id="475" r:id="rId24"/>
    <p:sldId id="476" r:id="rId25"/>
  </p:sldIdLst>
  <p:sldSz cx="18288000" cy="10287000"/>
  <p:notesSz cx="6858000" cy="9144000"/>
  <p:embeddedFontLst>
    <p:embeddedFont>
      <p:font typeface="Arita Dotum Semi-Bold" panose="020B0600000101010101" charset="-127"/>
      <p:regular r:id="rId27"/>
    </p:embeddedFont>
    <p:embeddedFont>
      <p:font typeface="HY강B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B"/>
    <a:srgbClr val="1E90FF"/>
    <a:srgbClr val="FF8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7201-DEEF-439E-9028-02C277605247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96EE6-8F87-463A-BCB6-F2C203B4A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46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인테리어 비용이 지역별로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조건별로 천차만별이며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같은 집의 같은 조건이어도 업체별로 달라지는 가격폭이 큼</a:t>
            </a:r>
            <a:endParaRPr lang="en-US" altLang="ko-KR" sz="1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endParaRPr lang="en-US" altLang="ko-KR" sz="1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- </a:t>
            </a:r>
            <a:r>
              <a:rPr lang="ko-KR" altLang="en-US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또한 공시된 가격과 별개로 업체 자체적으로 매기는 가격은 웬만해선 알 수 없으며 인터넷 등으로 견적을 보내도 실제로 업체미팅을 통해 가격 올려 치기를 당하거나 인터넷에 공시된 가격과 다른 경우가 허다함</a:t>
            </a:r>
            <a:r>
              <a:rPr lang="en-US" altLang="ko-KR" sz="1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96EE6-8F87-463A-BCB6-F2C203B4A0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6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3C167C-6A68-A3C4-9F8E-496D0B205BFE}"/>
              </a:ext>
            </a:extLst>
          </p:cNvPr>
          <p:cNvGrpSpPr/>
          <p:nvPr/>
        </p:nvGrpSpPr>
        <p:grpSpPr>
          <a:xfrm>
            <a:off x="1944000" y="1866900"/>
            <a:ext cx="14400000" cy="3657600"/>
            <a:chOff x="1257300" y="1866900"/>
            <a:chExt cx="14400000" cy="3657600"/>
          </a:xfrm>
        </p:grpSpPr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53FC18FE-BE48-53D1-ACFE-D25D0BBACAEA}"/>
                </a:ext>
              </a:extLst>
            </p:cNvPr>
            <p:cNvSpPr txBox="1"/>
            <p:nvPr/>
          </p:nvSpPr>
          <p:spPr>
            <a:xfrm>
              <a:off x="1257300" y="2218373"/>
              <a:ext cx="14400000" cy="2954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defRPr/>
              </a:pPr>
              <a:r>
                <a:rPr lang="ko-KR" altLang="en-US" sz="96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고객쇼핑 데이터를 활용한 </a:t>
              </a:r>
              <a:endParaRPr lang="en-US" altLang="ko-KR" sz="96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endParaRPr>
            </a:p>
            <a:p>
              <a:pPr lvl="0">
                <a:defRPr/>
              </a:pPr>
              <a:r>
                <a:rPr lang="ko-KR" altLang="en-US" sz="96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제품추천 웹사이트 개발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7BBD364-355E-E3E5-1D3F-16D9BAD87C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5524500"/>
              <a:ext cx="1440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CFDB3A1-61DC-0419-50EB-9904C6BCD70F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1866900"/>
              <a:ext cx="1440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3118B2-8AED-3DFC-0A8F-EECC75B064FC}"/>
              </a:ext>
            </a:extLst>
          </p:cNvPr>
          <p:cNvGrpSpPr/>
          <p:nvPr/>
        </p:nvGrpSpPr>
        <p:grpSpPr>
          <a:xfrm>
            <a:off x="1944000" y="6896100"/>
            <a:ext cx="9358200" cy="1800000"/>
            <a:chOff x="1257300" y="7353300"/>
            <a:chExt cx="9358200" cy="1800000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A48A9475-3342-104F-FC19-08AB73BD61DE}"/>
                </a:ext>
              </a:extLst>
            </p:cNvPr>
            <p:cNvSpPr txBox="1"/>
            <p:nvPr/>
          </p:nvSpPr>
          <p:spPr>
            <a:xfrm>
              <a:off x="3770200" y="7353300"/>
              <a:ext cx="68453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defRPr/>
              </a:pPr>
              <a:r>
                <a:rPr lang="ko-KR" altLang="en-US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주제 </a:t>
              </a:r>
              <a:r>
                <a:rPr lang="en-US" altLang="ko-KR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: </a:t>
              </a:r>
              <a:r>
                <a:rPr lang="ko-KR" altLang="en-US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인테리어 견적 사이트</a:t>
              </a:r>
              <a:endParaRPr lang="en-US" altLang="ko-KR" sz="4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57849D36-853C-5557-4822-DF7780478BA3}"/>
                </a:ext>
              </a:extLst>
            </p:cNvPr>
            <p:cNvSpPr txBox="1"/>
            <p:nvPr/>
          </p:nvSpPr>
          <p:spPr>
            <a:xfrm>
              <a:off x="3770200" y="8525047"/>
              <a:ext cx="68453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defRPr/>
              </a:pPr>
              <a:r>
                <a:rPr lang="ko-KR" altLang="en-US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팀명 </a:t>
              </a:r>
              <a:r>
                <a:rPr lang="en-US" altLang="ko-KR" sz="4000" dirty="0">
                  <a:solidFill>
                    <a:srgbClr val="F9FAFB"/>
                  </a:solidFill>
                  <a:latin typeface="HY강B" panose="02030600000101010101" pitchFamily="18" charset="-127"/>
                  <a:ea typeface="HY강B" panose="02030600000101010101" pitchFamily="18" charset="-127"/>
                  <a:cs typeface="Arial"/>
                </a:rPr>
                <a:t>: InteriorBara</a:t>
              </a:r>
              <a:endParaRPr lang="ko-KR" altLang="en-US" sz="4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547A94A-4DFF-E4FB-CAB1-E8BCCAD5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" y="735330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0774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팀 소개 및 역할 분담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6400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5">
            <a:extLst>
              <a:ext uri="{FF2B5EF4-FFF2-40B4-BE49-F238E27FC236}">
                <a16:creationId xmlns:a16="http://schemas.microsoft.com/office/drawing/2014/main" id="{4BAC53EA-00B3-FB1F-2B15-DBC7A4FD4070}"/>
              </a:ext>
            </a:extLst>
          </p:cNvPr>
          <p:cNvGrpSpPr/>
          <p:nvPr/>
        </p:nvGrpSpPr>
        <p:grpSpPr>
          <a:xfrm>
            <a:off x="501872" y="1676905"/>
            <a:ext cx="8565928" cy="2304505"/>
            <a:chOff x="0" y="0"/>
            <a:chExt cx="2214178" cy="2137327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6A44D8F6-5BDA-807D-E0D5-0B6CC7EF6EEC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F75B5CC4-9961-6D8A-AD96-FE779A57CB59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3A0A9F01-76E2-02FF-00C3-BF4E2CC88F95}"/>
              </a:ext>
            </a:extLst>
          </p:cNvPr>
          <p:cNvGrpSpPr/>
          <p:nvPr/>
        </p:nvGrpSpPr>
        <p:grpSpPr>
          <a:xfrm>
            <a:off x="9347605" y="1676905"/>
            <a:ext cx="8565928" cy="2304505"/>
            <a:chOff x="0" y="0"/>
            <a:chExt cx="2214178" cy="213732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ABFFF0A-A1CD-91BB-DF04-36E3E519847E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42B9A5E-E58F-E973-271C-76A7E380818D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6">
            <a:extLst>
              <a:ext uri="{FF2B5EF4-FFF2-40B4-BE49-F238E27FC236}">
                <a16:creationId xmlns:a16="http://schemas.microsoft.com/office/drawing/2014/main" id="{A11C7401-1C56-B969-5E17-7512122A49CC}"/>
              </a:ext>
            </a:extLst>
          </p:cNvPr>
          <p:cNvSpPr txBox="1"/>
          <p:nvPr/>
        </p:nvSpPr>
        <p:spPr>
          <a:xfrm>
            <a:off x="805659" y="2027988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강선경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131327E4-5BC5-73FB-1582-4BADCC762124}"/>
              </a:ext>
            </a:extLst>
          </p:cNvPr>
          <p:cNvSpPr txBox="1"/>
          <p:nvPr/>
        </p:nvSpPr>
        <p:spPr>
          <a:xfrm>
            <a:off x="638629" y="3022472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회원가입 및 관리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로그인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MyPage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등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39B0E-D8F0-F5A1-57C0-DC8A4FA051CD}"/>
              </a:ext>
            </a:extLst>
          </p:cNvPr>
          <p:cNvGrpSpPr/>
          <p:nvPr/>
        </p:nvGrpSpPr>
        <p:grpSpPr>
          <a:xfrm>
            <a:off x="501872" y="4509970"/>
            <a:ext cx="8572500" cy="2304505"/>
            <a:chOff x="0" y="0"/>
            <a:chExt cx="2214178" cy="2137327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B6618A1-9AC3-3AD4-B574-CA2425AB3380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22F67B0D-B3E5-38F4-867C-1BF476A5701A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4368FE5D-829E-3E8E-8105-D003844CCA57}"/>
              </a:ext>
            </a:extLst>
          </p:cNvPr>
          <p:cNvGrpSpPr/>
          <p:nvPr/>
        </p:nvGrpSpPr>
        <p:grpSpPr>
          <a:xfrm>
            <a:off x="9347605" y="4535646"/>
            <a:ext cx="8565928" cy="2304505"/>
            <a:chOff x="0" y="0"/>
            <a:chExt cx="2214178" cy="2137327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A27B6F8-08F6-B376-BB68-56769516D36B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1A6128D2-FE7A-854A-708B-2852F7764A58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5934E300-0209-1956-4D52-F3E7117F95DE}"/>
              </a:ext>
            </a:extLst>
          </p:cNvPr>
          <p:cNvGrpSpPr/>
          <p:nvPr/>
        </p:nvGrpSpPr>
        <p:grpSpPr>
          <a:xfrm>
            <a:off x="501872" y="7457842"/>
            <a:ext cx="8565928" cy="2304505"/>
            <a:chOff x="0" y="0"/>
            <a:chExt cx="2214178" cy="2137327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134FCA3-9343-3C44-7B65-3CDD64D8453E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8973C5A0-B2EB-C344-83B8-1327867E980F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8">
            <a:extLst>
              <a:ext uri="{FF2B5EF4-FFF2-40B4-BE49-F238E27FC236}">
                <a16:creationId xmlns:a16="http://schemas.microsoft.com/office/drawing/2014/main" id="{FEDBE38B-D99B-F7F5-F0F4-C202D4C70A3E}"/>
              </a:ext>
            </a:extLst>
          </p:cNvPr>
          <p:cNvGrpSpPr/>
          <p:nvPr/>
        </p:nvGrpSpPr>
        <p:grpSpPr>
          <a:xfrm>
            <a:off x="9347605" y="7457842"/>
            <a:ext cx="8565928" cy="2304505"/>
            <a:chOff x="0" y="0"/>
            <a:chExt cx="2214178" cy="2137327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B0D7035-9231-6D7D-BD5D-93C9F7A28BAB}"/>
                </a:ext>
              </a:extLst>
            </p:cNvPr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F8639BF8-B49E-ABC4-DFD6-D59064A1A87F}"/>
                </a:ext>
              </a:extLst>
            </p:cNvPr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3F2EAE04-63E5-BE0A-4B42-2B8831990833}"/>
              </a:ext>
            </a:extLst>
          </p:cNvPr>
          <p:cNvSpPr txBox="1"/>
          <p:nvPr/>
        </p:nvSpPr>
        <p:spPr>
          <a:xfrm>
            <a:off x="9673887" y="2067155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김성민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4E72A06D-6ECC-D542-4617-EFD472007736}"/>
              </a:ext>
            </a:extLst>
          </p:cNvPr>
          <p:cNvSpPr txBox="1"/>
          <p:nvPr/>
        </p:nvSpPr>
        <p:spPr>
          <a:xfrm>
            <a:off x="9506857" y="3061639"/>
            <a:ext cx="812437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 둘러보기</a:t>
            </a:r>
          </a:p>
          <a:p>
            <a:pPr lvl="0">
              <a:defRPr/>
            </a:pPr>
            <a:endParaRPr lang="ko-KR" altLang="en-US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57CE7D6E-E584-1373-5404-5F185B3DC5A5}"/>
              </a:ext>
            </a:extLst>
          </p:cNvPr>
          <p:cNvSpPr txBox="1"/>
          <p:nvPr/>
        </p:nvSpPr>
        <p:spPr>
          <a:xfrm>
            <a:off x="814731" y="4823889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강지수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E8C5114C-9E42-4801-90F8-871CC3F2D1EE}"/>
              </a:ext>
            </a:extLst>
          </p:cNvPr>
          <p:cNvSpPr txBox="1"/>
          <p:nvPr/>
        </p:nvSpPr>
        <p:spPr>
          <a:xfrm>
            <a:off x="647701" y="5818373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- Main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page,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통합검색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F90CD6B8-6FAB-1109-2500-6FFBFF9C0BA5}"/>
              </a:ext>
            </a:extLst>
          </p:cNvPr>
          <p:cNvSpPr txBox="1"/>
          <p:nvPr/>
        </p:nvSpPr>
        <p:spPr>
          <a:xfrm>
            <a:off x="9682959" y="4863056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장동길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32CDD565-34B9-1BC8-A868-DEDB17B02EAD}"/>
              </a:ext>
            </a:extLst>
          </p:cNvPr>
          <p:cNvSpPr txBox="1"/>
          <p:nvPr/>
        </p:nvSpPr>
        <p:spPr>
          <a:xfrm>
            <a:off x="9515929" y="5857540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퀵 견적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10C68BF7-D196-295F-7673-7BC2DA1856D7}"/>
              </a:ext>
            </a:extLst>
          </p:cNvPr>
          <p:cNvSpPr txBox="1"/>
          <p:nvPr/>
        </p:nvSpPr>
        <p:spPr>
          <a:xfrm>
            <a:off x="776630" y="7812390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김경태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4537D522-6FCE-F102-7E24-EA778E54122C}"/>
              </a:ext>
            </a:extLst>
          </p:cNvPr>
          <p:cNvSpPr txBox="1"/>
          <p:nvPr/>
        </p:nvSpPr>
        <p:spPr>
          <a:xfrm>
            <a:off x="609600" y="8806874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우리 집 자랑 게시판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98F4CF93-9129-23BD-CBBD-337165453514}"/>
              </a:ext>
            </a:extLst>
          </p:cNvPr>
          <p:cNvSpPr txBox="1"/>
          <p:nvPr/>
        </p:nvSpPr>
        <p:spPr>
          <a:xfrm>
            <a:off x="9644858" y="7851557"/>
            <a:ext cx="600868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99"/>
              </a:lnSpc>
              <a:buFont typeface="Wingdings" panose="05000000000000000000" pitchFamily="2" charset="2"/>
              <a:buChar char="§"/>
            </a:pPr>
            <a:r>
              <a:rPr lang="ko-KR" altLang="en-US" sz="39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조보근</a:t>
            </a:r>
            <a:endParaRPr lang="en-US" sz="3999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C8A4105B-A3C2-470C-7236-F60F2DEF445D}"/>
              </a:ext>
            </a:extLst>
          </p:cNvPr>
          <p:cNvSpPr txBox="1"/>
          <p:nvPr/>
        </p:nvSpPr>
        <p:spPr>
          <a:xfrm>
            <a:off x="9477828" y="8846041"/>
            <a:ext cx="812437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-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고객센터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93E1C4-7F40-38FC-5E64-F1EA40693E1E}"/>
              </a:ext>
            </a:extLst>
          </p:cNvPr>
          <p:cNvSpPr txBox="1"/>
          <p:nvPr/>
        </p:nvSpPr>
        <p:spPr>
          <a:xfrm>
            <a:off x="14380029" y="655497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역할분담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773C68-D0EC-C0D2-F43D-34FCF6E9EB1B}"/>
              </a:ext>
            </a:extLst>
          </p:cNvPr>
          <p:cNvSpPr txBox="1"/>
          <p:nvPr/>
        </p:nvSpPr>
        <p:spPr>
          <a:xfrm>
            <a:off x="14382744" y="1610727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385766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647700" y="1714500"/>
            <a:ext cx="16992600" cy="770993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8E321-A7FD-1FA8-5DC8-69B3966B1CDA}"/>
              </a:ext>
            </a:extLst>
          </p:cNvPr>
          <p:cNvSpPr txBox="1"/>
          <p:nvPr/>
        </p:nvSpPr>
        <p:spPr>
          <a:xfrm>
            <a:off x="12573000" y="3820061"/>
            <a:ext cx="358140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Main</a:t>
            </a:r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part</a:t>
            </a:r>
          </a:p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전체 시연 영상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.mp4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41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1">
            <a:extLst>
              <a:ext uri="{FF2B5EF4-FFF2-40B4-BE49-F238E27FC236}">
                <a16:creationId xmlns:a16="http://schemas.microsoft.com/office/drawing/2014/main" id="{2FCCE9EB-AEA0-46CB-4205-3A211A94CBCF}"/>
              </a:ext>
            </a:extLst>
          </p:cNvPr>
          <p:cNvSpPr txBox="1"/>
          <p:nvPr/>
        </p:nvSpPr>
        <p:spPr>
          <a:xfrm>
            <a:off x="609600" y="1512928"/>
            <a:ext cx="3276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개발 환경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FF38B2-2473-BCAB-19D4-A81EFEB7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377391"/>
            <a:ext cx="13335000" cy="74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9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1">
            <a:extLst>
              <a:ext uri="{FF2B5EF4-FFF2-40B4-BE49-F238E27FC236}">
                <a16:creationId xmlns:a16="http://schemas.microsoft.com/office/drawing/2014/main" id="{2FCCE9EB-AEA0-46CB-4205-3A211A94CBCF}"/>
              </a:ext>
            </a:extLst>
          </p:cNvPr>
          <p:cNvSpPr txBox="1"/>
          <p:nvPr/>
        </p:nvSpPr>
        <p:spPr>
          <a:xfrm>
            <a:off x="609600" y="1512928"/>
            <a:ext cx="3276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개발 환경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42EA3185-3C7D-ACC9-CD92-197BD96AA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15561"/>
              </p:ext>
            </p:extLst>
          </p:nvPr>
        </p:nvGraphicFramePr>
        <p:xfrm>
          <a:off x="1028700" y="2968213"/>
          <a:ext cx="16230606" cy="6478685"/>
        </p:xfrm>
        <a:graphic>
          <a:graphicData uri="http://schemas.openxmlformats.org/drawingml/2006/table">
            <a:tbl>
              <a:tblPr/>
              <a:tblGrid>
                <a:gridCol w="45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451">
                  <a:extLst>
                    <a:ext uri="{9D8B030D-6E8A-4147-A177-3AD203B41FA5}">
                      <a16:colId xmlns:a16="http://schemas.microsoft.com/office/drawing/2014/main" val="3211406148"/>
                    </a:ext>
                  </a:extLst>
                </a:gridCol>
                <a:gridCol w="1949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9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9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415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업무</a:t>
                      </a:r>
                      <a:endParaRPr lang="en-US" sz="28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9FAFB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 </a:t>
                      </a:r>
                      <a:r>
                        <a:rPr lang="ko-KR" altLang="en-US" sz="2800" dirty="0">
                          <a:solidFill>
                            <a:srgbClr val="F9FAFB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주차</a:t>
                      </a:r>
                      <a:endParaRPr lang="en-US" sz="2800" dirty="0">
                        <a:solidFill>
                          <a:srgbClr val="F9FAFB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 </a:t>
                      </a:r>
                      <a:r>
                        <a:rPr lang="ko-KR" alt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주차</a:t>
                      </a:r>
                      <a:endParaRPr lang="en-US" sz="28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 </a:t>
                      </a:r>
                      <a:r>
                        <a:rPr lang="ko-KR" alt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주차</a:t>
                      </a:r>
                      <a:endParaRPr lang="en-US" sz="28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 </a:t>
                      </a:r>
                      <a:r>
                        <a:rPr lang="ko-KR" alt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주차</a:t>
                      </a:r>
                      <a:endParaRPr lang="en-US" sz="28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 </a:t>
                      </a:r>
                      <a:r>
                        <a:rPr lang="ko-KR" alt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주차</a:t>
                      </a:r>
                      <a:endParaRPr lang="en-US" sz="28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6 </a:t>
                      </a:r>
                      <a:r>
                        <a:rPr lang="ko-KR" altLang="en-US" sz="2800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주차</a:t>
                      </a:r>
                      <a:endParaRPr lang="en-US" sz="28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05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기획</a:t>
                      </a: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05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자료조사 및</a:t>
                      </a:r>
                      <a:endParaRPr lang="en-US" altLang="ko-KR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altLang="ko-KR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아이디어 구체화</a:t>
                      </a: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05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Back-End </a:t>
                      </a:r>
                      <a:r>
                        <a:rPr lang="ko-KR" alt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작업</a:t>
                      </a: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05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Front-End </a:t>
                      </a:r>
                      <a:r>
                        <a:rPr lang="ko-KR" alt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작업</a:t>
                      </a: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05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DB</a:t>
                      </a: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205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Refactoring</a:t>
                      </a: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4157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2800" dirty="0">
                          <a:solidFill>
                            <a:srgbClr val="1E90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발표 준비</a:t>
                      </a: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2800" dirty="0">
                        <a:solidFill>
                          <a:srgbClr val="1E90FF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E9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Group 8">
            <a:extLst>
              <a:ext uri="{FF2B5EF4-FFF2-40B4-BE49-F238E27FC236}">
                <a16:creationId xmlns:a16="http://schemas.microsoft.com/office/drawing/2014/main" id="{C3102FB8-63D5-E2C8-BA55-C057D9C1F061}"/>
              </a:ext>
            </a:extLst>
          </p:cNvPr>
          <p:cNvGrpSpPr/>
          <p:nvPr/>
        </p:nvGrpSpPr>
        <p:grpSpPr>
          <a:xfrm>
            <a:off x="5562600" y="3807784"/>
            <a:ext cx="1905000" cy="651434"/>
            <a:chOff x="0" y="0"/>
            <a:chExt cx="806450" cy="571500"/>
          </a:xfrm>
          <a:solidFill>
            <a:srgbClr val="FF8D1E"/>
          </a:solidFill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627DB1F-747E-6764-E973-112D5B6E1E35}"/>
                </a:ext>
              </a:extLst>
            </p:cNvPr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4E1F34F2-B841-EFAC-7F2C-CCEC498B20E1}"/>
              </a:ext>
            </a:extLst>
          </p:cNvPr>
          <p:cNvGrpSpPr/>
          <p:nvPr/>
        </p:nvGrpSpPr>
        <p:grpSpPr>
          <a:xfrm>
            <a:off x="5577114" y="4740907"/>
            <a:ext cx="2976717" cy="664832"/>
            <a:chOff x="0" y="0"/>
            <a:chExt cx="1919026" cy="571500"/>
          </a:xfrm>
          <a:solidFill>
            <a:srgbClr val="FF8D1E"/>
          </a:solidFill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ABB15FF-6C1B-BBD7-65D6-E5FC7E0EE776}"/>
                </a:ext>
              </a:extLst>
            </p:cNvPr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70AFE928-8F11-671F-782A-1937735157A0}"/>
              </a:ext>
            </a:extLst>
          </p:cNvPr>
          <p:cNvGrpSpPr/>
          <p:nvPr/>
        </p:nvGrpSpPr>
        <p:grpSpPr>
          <a:xfrm>
            <a:off x="8539317" y="5747713"/>
            <a:ext cx="3805084" cy="677469"/>
            <a:chOff x="0" y="0"/>
            <a:chExt cx="806450" cy="571500"/>
          </a:xfrm>
          <a:solidFill>
            <a:srgbClr val="FF8D1E"/>
          </a:solidFill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1E3E2F5-5AC2-AF71-B417-83E659308EC2}"/>
                </a:ext>
              </a:extLst>
            </p:cNvPr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A59A1AAE-5F24-634F-0C58-CBAB12B1F2B3}"/>
              </a:ext>
            </a:extLst>
          </p:cNvPr>
          <p:cNvGrpSpPr/>
          <p:nvPr/>
        </p:nvGrpSpPr>
        <p:grpSpPr>
          <a:xfrm>
            <a:off x="10439400" y="6493026"/>
            <a:ext cx="2909696" cy="714201"/>
            <a:chOff x="0" y="0"/>
            <a:chExt cx="1440866" cy="571500"/>
          </a:xfrm>
          <a:solidFill>
            <a:srgbClr val="FF8D1E"/>
          </a:solidFill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C658692-0A2F-C2C4-92C7-269B90A6BCE7}"/>
                </a:ext>
              </a:extLst>
            </p:cNvPr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31E7104B-11B5-290F-5B10-F125712AA9FE}"/>
              </a:ext>
            </a:extLst>
          </p:cNvPr>
          <p:cNvGrpSpPr/>
          <p:nvPr/>
        </p:nvGrpSpPr>
        <p:grpSpPr>
          <a:xfrm>
            <a:off x="16248820" y="8724900"/>
            <a:ext cx="1010480" cy="676177"/>
            <a:chOff x="0" y="0"/>
            <a:chExt cx="806450" cy="571500"/>
          </a:xfrm>
          <a:solidFill>
            <a:srgbClr val="FF8D1E"/>
          </a:solidFill>
        </p:grpSpPr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10C7E64D-F351-FC8F-D4FF-CFF8082077F8}"/>
                </a:ext>
              </a:extLst>
            </p:cNvPr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9" name="Group 20">
            <a:extLst>
              <a:ext uri="{FF2B5EF4-FFF2-40B4-BE49-F238E27FC236}">
                <a16:creationId xmlns:a16="http://schemas.microsoft.com/office/drawing/2014/main" id="{825D597C-AA81-AEB4-397E-3A4C1F265E09}"/>
              </a:ext>
            </a:extLst>
          </p:cNvPr>
          <p:cNvGrpSpPr/>
          <p:nvPr/>
        </p:nvGrpSpPr>
        <p:grpSpPr>
          <a:xfrm>
            <a:off x="14305719" y="8010380"/>
            <a:ext cx="2020961" cy="681502"/>
            <a:chOff x="0" y="0"/>
            <a:chExt cx="1243529" cy="571500"/>
          </a:xfrm>
          <a:solidFill>
            <a:srgbClr val="FF8D1E"/>
          </a:solidFill>
        </p:grpSpPr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E7CDFC3B-4D74-BD5A-F936-8FE6FC6B9E2F}"/>
                </a:ext>
              </a:extLst>
            </p:cNvPr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2">
            <a:extLst>
              <a:ext uri="{FF2B5EF4-FFF2-40B4-BE49-F238E27FC236}">
                <a16:creationId xmlns:a16="http://schemas.microsoft.com/office/drawing/2014/main" id="{B9464ED8-862F-860C-F58B-DF8D55D9A8CB}"/>
              </a:ext>
            </a:extLst>
          </p:cNvPr>
          <p:cNvGrpSpPr/>
          <p:nvPr/>
        </p:nvGrpSpPr>
        <p:grpSpPr>
          <a:xfrm>
            <a:off x="12344401" y="7286595"/>
            <a:ext cx="1961317" cy="687256"/>
            <a:chOff x="0" y="0"/>
            <a:chExt cx="2080217" cy="571500"/>
          </a:xfrm>
          <a:solidFill>
            <a:srgbClr val="FF8D1E"/>
          </a:solidFill>
        </p:grpSpPr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DFC26053-D4BB-DA20-673B-1D7AA5618968}"/>
                </a:ext>
              </a:extLst>
            </p:cNvPr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grpFill/>
          </p:spPr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9CBC2791-C6A4-4BD1-386D-51AC353AD7F3}"/>
              </a:ext>
            </a:extLst>
          </p:cNvPr>
          <p:cNvSpPr txBox="1"/>
          <p:nvPr/>
        </p:nvSpPr>
        <p:spPr>
          <a:xfrm>
            <a:off x="10662203" y="2025317"/>
            <a:ext cx="65970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프로젝트 기간 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: 24.03.19 ~ 24.04.26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642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Header_1.gif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50292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Header / Footer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3EB0F276-911E-4E16-8A2E-C33A635EBCA3}"/>
              </a:ext>
            </a:extLst>
          </p:cNvPr>
          <p:cNvSpPr txBox="1"/>
          <p:nvPr/>
        </p:nvSpPr>
        <p:spPr>
          <a:xfrm>
            <a:off x="9144000" y="2285045"/>
            <a:ext cx="8629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Header / Footer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logo : main link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각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category link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통해 각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 이동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session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적용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 - login / join =&gt; ‘Nickname’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님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/ logout /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mypage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524500"/>
            <a:ext cx="8629650" cy="4327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160BD8-FB1C-81C6-BBFE-2C10F3AF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5603215"/>
            <a:ext cx="4038600" cy="41718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4FF742-BA39-0BF2-170C-C5FA34F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0" y="5590111"/>
            <a:ext cx="4362450" cy="41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6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Header_2.gif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32766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Carousel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10989407" y="5143500"/>
            <a:ext cx="480060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Carousel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 매거진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/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우리 집 자랑 게시판 게시물 의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각각 가져와서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Carousel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로 띄움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각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클릭 시 원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link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 이동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일정 시간이 지남에 따라 자동으로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Img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전환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4F8B70-3069-C899-209C-1F2F4C8E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5270182"/>
            <a:ext cx="4436208" cy="44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Header_3.gif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Category Button / Sidebar Button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982200" y="5143500"/>
            <a:ext cx="723900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Category Button / Sidebar Button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 page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어디든지 각 </a:t>
            </a:r>
            <a:r>
              <a:rPr lang="en-US" altLang="ko-KR" sz="2800" dirty="0" err="1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Categoy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Page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로 이동할 수 있는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Button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이 있어야 함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반응형 작업을 통해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Header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와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Sidebar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가 사라지고 드러나게 제작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A09000-3B02-8990-1DDD-44B43048F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5301255"/>
            <a:ext cx="6896494" cy="44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Preview.gif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Preview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143500"/>
            <a:ext cx="8629650" cy="4708072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1793E-EED1-6EC4-2B86-A73173281673}"/>
              </a:ext>
            </a:extLst>
          </p:cNvPr>
          <p:cNvSpPr txBox="1"/>
          <p:nvPr/>
        </p:nvSpPr>
        <p:spPr>
          <a:xfrm>
            <a:off x="11134725" y="6896100"/>
            <a:ext cx="464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Preview Code 1</a:t>
            </a: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Preview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각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Category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최신 글 또는 특정 업체 등을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 page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에서 미리 살펴볼 수 있는 부분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최신화됨에 따라 변경됨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38A592-4E2E-FA38-8590-B36E1402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281386"/>
            <a:ext cx="8269068" cy="44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609600" y="2253617"/>
            <a:ext cx="30670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Preview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4191393" y="2257519"/>
            <a:ext cx="13563207" cy="360652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27E6AD-7367-B3D0-09C0-E32BD7FF4003}"/>
              </a:ext>
            </a:extLst>
          </p:cNvPr>
          <p:cNvSpPr/>
          <p:nvPr/>
        </p:nvSpPr>
        <p:spPr>
          <a:xfrm>
            <a:off x="4638226" y="6405061"/>
            <a:ext cx="5943600" cy="3462839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F0265E-F0FD-1329-A7CD-9F73AFA1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56" y="2408773"/>
            <a:ext cx="2734250" cy="7306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F34F39-B147-4573-FDB9-3646A0B41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969" y="2443517"/>
            <a:ext cx="13118820" cy="3191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63468B-1010-E34E-FA18-1B8E918C3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65" y="6613883"/>
            <a:ext cx="5449270" cy="300104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E3217-6C91-2610-5182-5DB144A1CE4E}"/>
              </a:ext>
            </a:extLst>
          </p:cNvPr>
          <p:cNvSpPr/>
          <p:nvPr/>
        </p:nvSpPr>
        <p:spPr>
          <a:xfrm>
            <a:off x="11360980" y="6405061"/>
            <a:ext cx="5943600" cy="3462839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0904B9-E126-99FE-451B-2DA0C44DF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4105" y="6613883"/>
            <a:ext cx="5357350" cy="30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86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RWD.gif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RWD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RWD (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반응형 웹 디자인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)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사용자 환경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( View Width )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을 크게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4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가지로 구분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 - 1920px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: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보편적인 모니터 화면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 - 1440px : Laptop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모니터 화면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 - 1024px : Tablet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화면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 - 430px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: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Mobile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화면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( iPhone 14 Pro Max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기준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)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Media Query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사용해 각 화면크기에 따라 화면에 보이는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contents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출력 개수 변경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1024px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부터는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Carousel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이미지도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개로 변경 후 화면 중앙 출력</a:t>
            </a: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187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B38BF2-E695-9F45-EA01-00491E2C81CA}"/>
              </a:ext>
            </a:extLst>
          </p:cNvPr>
          <p:cNvGrpSpPr/>
          <p:nvPr/>
        </p:nvGrpSpPr>
        <p:grpSpPr>
          <a:xfrm>
            <a:off x="0" y="0"/>
            <a:ext cx="18275104" cy="10287000"/>
            <a:chOff x="0" y="0"/>
            <a:chExt cx="18275104" cy="10287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2631CCD-EC36-0BE7-25C2-C1A6ED18D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253" y="0"/>
              <a:ext cx="14965851" cy="10287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44F58C-771D-4D72-5050-D6A347759A1A}"/>
                </a:ext>
              </a:extLst>
            </p:cNvPr>
            <p:cNvSpPr/>
            <p:nvPr/>
          </p:nvSpPr>
          <p:spPr>
            <a:xfrm>
              <a:off x="0" y="0"/>
              <a:ext cx="9372600" cy="10287000"/>
            </a:xfrm>
            <a:prstGeom prst="rect">
              <a:avLst/>
            </a:prstGeom>
            <a:solidFill>
              <a:srgbClr val="F9FA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11">
            <a:extLst>
              <a:ext uri="{FF2B5EF4-FFF2-40B4-BE49-F238E27FC236}">
                <a16:creationId xmlns:a16="http://schemas.microsoft.com/office/drawing/2014/main" id="{FE181A9F-3E95-1658-92C6-3A9CDEB12DD2}"/>
              </a:ext>
            </a:extLst>
          </p:cNvPr>
          <p:cNvSpPr txBox="1"/>
          <p:nvPr/>
        </p:nvSpPr>
        <p:spPr>
          <a:xfrm>
            <a:off x="3316287" y="1501500"/>
            <a:ext cx="2511425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defRPr/>
            </a:pPr>
            <a:r>
              <a:rPr lang="ko-KR" altLang="en-US" sz="96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목차</a:t>
            </a:r>
            <a:endParaRPr lang="en-US" altLang="ko-KR" sz="96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B4B83A-B1DB-8F93-D2E8-5E0A2BDA27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0" y="800164"/>
            <a:ext cx="2880000" cy="2880000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27C347B5-F361-6EF2-6480-7B6D512A7BB2}"/>
              </a:ext>
            </a:extLst>
          </p:cNvPr>
          <p:cNvSpPr txBox="1"/>
          <p:nvPr/>
        </p:nvSpPr>
        <p:spPr>
          <a:xfrm>
            <a:off x="1371600" y="3678259"/>
            <a:ext cx="65532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0" indent="-742950">
              <a:buAutoNum type="arabicPeriod"/>
              <a:defRPr/>
            </a:pPr>
            <a:r>
              <a:rPr lang="ko-KR" altLang="en-US" sz="48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r>
              <a:rPr lang="ko-KR" altLang="en-US" sz="48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팀 소개 및 역할 분담</a:t>
            </a: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r>
              <a:rPr lang="ko-KR" altLang="en-US" sz="4800" dirty="0">
                <a:solidFill>
                  <a:srgbClr val="1E90FF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742950" lvl="0" indent="-742950">
              <a:buAutoNum type="arabicPeriod"/>
              <a:defRPr/>
            </a:pPr>
            <a:endParaRPr lang="en-US" altLang="ko-KR" sz="4800" dirty="0">
              <a:solidFill>
                <a:srgbClr val="1E90FF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47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1074827" y="2253617"/>
            <a:ext cx="777240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08A31A2-4819-8896-D878-B14A424026A3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1) Main - RWD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9E884B-0474-E029-979A-364CBA17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57" y="2640759"/>
            <a:ext cx="6858741" cy="684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C12C4D-13D1-12E7-731B-FD33780C819A}"/>
              </a:ext>
            </a:extLst>
          </p:cNvPr>
          <p:cNvSpPr/>
          <p:nvPr/>
        </p:nvSpPr>
        <p:spPr>
          <a:xfrm>
            <a:off x="10058400" y="2253617"/>
            <a:ext cx="716280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0634136-93A6-5E47-D34F-E9107038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3627" y="2640759"/>
            <a:ext cx="6232346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7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971800" y="3771900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Search.gif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2) Search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9144000" y="5402944"/>
            <a:ext cx="8629650" cy="449580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Search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검색창에 검색한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Keyword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의 내용에 맞게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DB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에서 검색 후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Response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결과가 없다면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‘ 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결과 없음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‘  Response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769870-068D-0BB3-3F85-53AA13CD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29" y="5669644"/>
            <a:ext cx="8083392" cy="39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2) Search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65CE4F-DBF9-817E-1C79-29B71AEF4480}"/>
              </a:ext>
            </a:extLst>
          </p:cNvPr>
          <p:cNvSpPr/>
          <p:nvPr/>
        </p:nvSpPr>
        <p:spPr>
          <a:xfrm>
            <a:off x="971378" y="2257519"/>
            <a:ext cx="7772400" cy="235502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D92E2C-5E2F-5BBC-06BB-848A533D0878}"/>
              </a:ext>
            </a:extLst>
          </p:cNvPr>
          <p:cNvSpPr/>
          <p:nvPr/>
        </p:nvSpPr>
        <p:spPr>
          <a:xfrm>
            <a:off x="949606" y="4864693"/>
            <a:ext cx="7801428" cy="516708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CEE416-62C7-75DD-E9AC-EA4966FA02E5}"/>
              </a:ext>
            </a:extLst>
          </p:cNvPr>
          <p:cNvSpPr/>
          <p:nvPr/>
        </p:nvSpPr>
        <p:spPr>
          <a:xfrm>
            <a:off x="9513034" y="2266590"/>
            <a:ext cx="7924800" cy="7765189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A48ECF-38EF-B691-EBCB-3D635A5E7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7699"/>
            <a:ext cx="7333146" cy="19647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7CCB4E2-9523-E9FD-FA07-3972B5FC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632" y="5116659"/>
            <a:ext cx="7321377" cy="46631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2DF8F9-8628-6B0C-917C-1A5695C7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834" y="2523224"/>
            <a:ext cx="7315200" cy="72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9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80962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C05924-B30D-3FF6-1EEA-1D21F81D83AB}"/>
              </a:ext>
            </a:extLst>
          </p:cNvPr>
          <p:cNvSpPr txBox="1"/>
          <p:nvPr/>
        </p:nvSpPr>
        <p:spPr>
          <a:xfrm>
            <a:off x="2286000" y="3771900"/>
            <a:ext cx="4267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Web Crawling.gif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3E26049-D3DC-00E0-4D4C-A17D2A63FD98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3) DB - Web Crawling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6FDC2A0F-A2BB-D953-718E-421455CCDBCA}"/>
              </a:ext>
            </a:extLst>
          </p:cNvPr>
          <p:cNvSpPr txBox="1"/>
          <p:nvPr/>
        </p:nvSpPr>
        <p:spPr>
          <a:xfrm>
            <a:off x="9144000" y="2285045"/>
            <a:ext cx="862965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v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Web Crawling</a:t>
            </a:r>
          </a:p>
          <a:p>
            <a:pPr lvl="0"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실재한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Data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최대한 가져오기 위해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Web Crawling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Python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Selenium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Framework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Pandas Library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매칭되는 이름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가격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사진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 해당하는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data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각각 약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17,000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개씩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Crawling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하는 데 성공함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Crawling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한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data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는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csv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파일로 저장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Oracle DB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에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Import.</a:t>
            </a: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endParaRPr lang="en-US" altLang="ko-KR" sz="28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이후 여러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를 자동화하기 위해 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.bat </a:t>
            </a:r>
            <a:r>
              <a:rPr lang="ko-KR" altLang="en-US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파일 생성 후 실행</a:t>
            </a:r>
            <a:r>
              <a:rPr lang="en-US" altLang="ko-KR" sz="2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4290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기능 설명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3276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DD5DD3-40C0-8CA2-C530-D3AB6B1DE69E}"/>
              </a:ext>
            </a:extLst>
          </p:cNvPr>
          <p:cNvSpPr/>
          <p:nvPr/>
        </p:nvSpPr>
        <p:spPr>
          <a:xfrm>
            <a:off x="514350" y="2253617"/>
            <a:ext cx="5886450" cy="7614284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2F9A3-41ED-738C-A3DB-104D35B8AA7A}"/>
              </a:ext>
            </a:extLst>
          </p:cNvPr>
          <p:cNvSpPr/>
          <p:nvPr/>
        </p:nvSpPr>
        <p:spPr>
          <a:xfrm>
            <a:off x="7315200" y="2255430"/>
            <a:ext cx="10023021" cy="4564470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1EABEAB-9CE9-7476-845A-5A4A4BAFFCF1}"/>
              </a:ext>
            </a:extLst>
          </p:cNvPr>
          <p:cNvSpPr txBox="1"/>
          <p:nvPr/>
        </p:nvSpPr>
        <p:spPr>
          <a:xfrm>
            <a:off x="609600" y="1512928"/>
            <a:ext cx="7772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3) DB - Web Crawling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5EDDF6-EB01-236E-E69E-AF5A2FE6E265}"/>
              </a:ext>
            </a:extLst>
          </p:cNvPr>
          <p:cNvSpPr/>
          <p:nvPr/>
        </p:nvSpPr>
        <p:spPr>
          <a:xfrm>
            <a:off x="9240610" y="7353300"/>
            <a:ext cx="6172200" cy="2514601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199B5-4CCE-EFCD-2559-DA2FD617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8" y="2384184"/>
            <a:ext cx="5526314" cy="7353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61E5F4-C315-0A5A-72CA-BA4325128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052"/>
          <a:stretch/>
        </p:blipFill>
        <p:spPr>
          <a:xfrm>
            <a:off x="7782448" y="2564058"/>
            <a:ext cx="9088524" cy="39472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12824CA-862C-E219-2736-72BA3050D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510" y="7594875"/>
            <a:ext cx="5486400" cy="203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1">
            <a:extLst>
              <a:ext uri="{FF2B5EF4-FFF2-40B4-BE49-F238E27FC236}">
                <a16:creationId xmlns:a16="http://schemas.microsoft.com/office/drawing/2014/main" id="{42778575-B6FE-E824-B9EE-E202562E7FE9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3CE040-CB8F-FBF4-0492-55B141299152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294543-C82A-3E6F-891C-F8EC7E9C0A5D}"/>
              </a:ext>
            </a:extLst>
          </p:cNvPr>
          <p:cNvGrpSpPr/>
          <p:nvPr/>
        </p:nvGrpSpPr>
        <p:grpSpPr>
          <a:xfrm>
            <a:off x="609600" y="1714060"/>
            <a:ext cx="7160435" cy="5223400"/>
            <a:chOff x="609600" y="1714060"/>
            <a:chExt cx="7160435" cy="5223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405FF6A-AF19-09DB-3868-47E736A0C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714060"/>
              <a:ext cx="7160435" cy="5223400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BAB7F5B-FA5A-6F95-5D63-102217CD8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-1" t="801" r="90422" b="91906"/>
            <a:stretch/>
          </p:blipFill>
          <p:spPr>
            <a:xfrm>
              <a:off x="609600" y="1755862"/>
              <a:ext cx="685800" cy="38099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BDB1754-2975-3C1B-7F2F-CF4B1D377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128" t="27070" r="82974" b="62718"/>
            <a:stretch/>
          </p:blipFill>
          <p:spPr>
            <a:xfrm>
              <a:off x="762001" y="3127462"/>
              <a:ext cx="1066800" cy="5334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0655649-8EE6-A9F2-BCA5-40B4D1E7A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81942" t="800" r="13801" b="91906"/>
            <a:stretch/>
          </p:blipFill>
          <p:spPr>
            <a:xfrm>
              <a:off x="6477001" y="1755862"/>
              <a:ext cx="304800" cy="38099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45EF5FC-01D2-54A8-9C97-154F97A1A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39375" t="22683" r="55304" b="72940"/>
            <a:stretch/>
          </p:blipFill>
          <p:spPr>
            <a:xfrm>
              <a:off x="3428999" y="2898862"/>
              <a:ext cx="381001" cy="2286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F191E0A-4E7D-C107-20E2-F033758D2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32990" t="34352" r="62753" b="62730"/>
            <a:stretch/>
          </p:blipFill>
          <p:spPr>
            <a:xfrm>
              <a:off x="2971799" y="3508462"/>
              <a:ext cx="304801" cy="1524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22EF330-7B7A-7F58-57AB-BDEB112C4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32989" t="56235" r="62754" b="40847"/>
            <a:stretch/>
          </p:blipFill>
          <p:spPr>
            <a:xfrm>
              <a:off x="2971799" y="4651462"/>
              <a:ext cx="304801" cy="1524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AABBB34-C343-CCEB-DB3C-5F509AB3C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65979" t="54789" r="27636" b="40835"/>
            <a:stretch/>
          </p:blipFill>
          <p:spPr>
            <a:xfrm>
              <a:off x="5334001" y="4575262"/>
              <a:ext cx="457200" cy="228600"/>
            </a:xfrm>
            <a:prstGeom prst="rect">
              <a:avLst/>
            </a:prstGeom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D36F043D-D0DB-35F9-A0FA-FEBE61A767A8}"/>
              </a:ext>
            </a:extLst>
          </p:cNvPr>
          <p:cNvSpPr/>
          <p:nvPr/>
        </p:nvSpPr>
        <p:spPr>
          <a:xfrm>
            <a:off x="914400" y="5489662"/>
            <a:ext cx="12192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A0177E1-A4CA-470C-E5D9-A880620A9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6921" y="432963"/>
            <a:ext cx="4932065" cy="689706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8B8B635-5068-AF76-D22B-77296A0619D3}"/>
              </a:ext>
            </a:extLst>
          </p:cNvPr>
          <p:cNvGrpSpPr/>
          <p:nvPr/>
        </p:nvGrpSpPr>
        <p:grpSpPr>
          <a:xfrm>
            <a:off x="6044311" y="2705100"/>
            <a:ext cx="7411484" cy="6897063"/>
            <a:chOff x="6044311" y="2705100"/>
            <a:chExt cx="7411484" cy="689706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6EC988-B112-F1F9-FAA6-E9FBBFBC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4311" y="2705100"/>
              <a:ext cx="7411484" cy="6897063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D2D26E0-C078-7C01-C110-4642BDD47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754" t="2809" r="74659" b="90057"/>
            <a:stretch/>
          </p:blipFill>
          <p:spPr>
            <a:xfrm>
              <a:off x="6248400" y="2898861"/>
              <a:ext cx="1674036" cy="49203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C9CED0-E6C8-6BD9-4E02-FC16DC6C2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754" t="11648" r="87331" b="86142"/>
            <a:stretch/>
          </p:blipFill>
          <p:spPr>
            <a:xfrm>
              <a:off x="6248400" y="3508461"/>
              <a:ext cx="762000" cy="15240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70A3C75-9A13-C2EE-6C51-24A6A1386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50635" t="96119" r="38055"/>
            <a:stretch/>
          </p:blipFill>
          <p:spPr>
            <a:xfrm>
              <a:off x="9829800" y="9334500"/>
              <a:ext cx="838200" cy="267663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C8CA43C-95C6-77A0-54AC-185481AF0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25341" t="75734" r="58177" b="21557"/>
            <a:stretch/>
          </p:blipFill>
          <p:spPr>
            <a:xfrm>
              <a:off x="7922436" y="7928500"/>
              <a:ext cx="1145364" cy="1868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EA02E45-A180-833B-5EC7-75445D234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10830" t="82862" r="81972" b="14922"/>
            <a:stretch/>
          </p:blipFill>
          <p:spPr>
            <a:xfrm>
              <a:off x="6858000" y="8420099"/>
              <a:ext cx="533400" cy="15284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 cap="sq">
              <a:noFill/>
              <a:miter lim="800000"/>
            </a:ln>
            <a:effectLst/>
          </p:spPr>
        </p:pic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A3A74C2F-A7F2-B4E9-3AE8-C85D701AB128}"/>
              </a:ext>
            </a:extLst>
          </p:cNvPr>
          <p:cNvSpPr/>
          <p:nvPr/>
        </p:nvSpPr>
        <p:spPr>
          <a:xfrm>
            <a:off x="10156747" y="2705100"/>
            <a:ext cx="3200399" cy="6672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3BD8D-F6CC-3FD2-90A9-D75F3CB66652}"/>
              </a:ext>
            </a:extLst>
          </p:cNvPr>
          <p:cNvSpPr txBox="1"/>
          <p:nvPr/>
        </p:nvSpPr>
        <p:spPr>
          <a:xfrm>
            <a:off x="8679950" y="82975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323057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1">
            <a:extLst>
              <a:ext uri="{FF2B5EF4-FFF2-40B4-BE49-F238E27FC236}">
                <a16:creationId xmlns:a16="http://schemas.microsoft.com/office/drawing/2014/main" id="{42778575-B6FE-E824-B9EE-E202562E7FE9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93CE040-CB8F-FBF4-0492-55B141299152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1">
            <a:extLst>
              <a:ext uri="{FF2B5EF4-FFF2-40B4-BE49-F238E27FC236}">
                <a16:creationId xmlns:a16="http://schemas.microsoft.com/office/drawing/2014/main" id="{B45CD7B9-64F5-296D-3376-DFFC5FF62281}"/>
              </a:ext>
            </a:extLst>
          </p:cNvPr>
          <p:cNvSpPr txBox="1"/>
          <p:nvPr/>
        </p:nvSpPr>
        <p:spPr>
          <a:xfrm>
            <a:off x="609600" y="1878568"/>
            <a:ext cx="170688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54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개발 목적</a:t>
            </a:r>
            <a:endParaRPr lang="en-US" altLang="ko-KR" sz="54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5F82ED03-4529-C585-F81C-F92F80EBDBD3}"/>
              </a:ext>
            </a:extLst>
          </p:cNvPr>
          <p:cNvSpPr txBox="1"/>
          <p:nvPr/>
        </p:nvSpPr>
        <p:spPr>
          <a:xfrm>
            <a:off x="1981200" y="3430369"/>
            <a:ext cx="143256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투명한 가격 공개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업체별 시공사례</a:t>
            </a: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리뷰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소비자들이 직접 올리는 자랑 게시판 등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1D1807F1-239E-7D55-B149-09FC20E88FB1}"/>
              </a:ext>
            </a:extLst>
          </p:cNvPr>
          <p:cNvSpPr txBox="1"/>
          <p:nvPr/>
        </p:nvSpPr>
        <p:spPr>
          <a:xfrm>
            <a:off x="1752600" y="7176638"/>
            <a:ext cx="15163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=&gt;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공정하고 빠르게 인테리어 상품</a:t>
            </a: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(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견적</a:t>
            </a:r>
            <a:r>
              <a:rPr lang="en-US" altLang="ko-KR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)</a:t>
            </a:r>
            <a:r>
              <a:rPr lang="ko-KR" altLang="en-US" sz="60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을 소비자에게 제공하는 플랫폼 개발</a:t>
            </a:r>
            <a:endParaRPr lang="en-US" altLang="ko-KR" sz="60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284AEF-22E0-2F32-38FF-F083B06B6ECC}"/>
              </a:ext>
            </a:extLst>
          </p:cNvPr>
          <p:cNvSpPr txBox="1"/>
          <p:nvPr/>
        </p:nvSpPr>
        <p:spPr>
          <a:xfrm>
            <a:off x="13454562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114801" y="867565"/>
            <a:ext cx="10055618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en-US" sz="8799" u="none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50767516-8527-9DC3-F10A-E22248CFEF32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8F9042-A309-C93B-15BF-B1E676174C11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42B5A75-7612-427B-5CF2-4A9805440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628900"/>
            <a:ext cx="13947771" cy="7091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9E390-96E3-8862-A449-D693DCCDB479}"/>
              </a:ext>
            </a:extLst>
          </p:cNvPr>
          <p:cNvSpPr txBox="1"/>
          <p:nvPr/>
        </p:nvSpPr>
        <p:spPr>
          <a:xfrm>
            <a:off x="12573000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70964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833437" y="867565"/>
            <a:ext cx="8621125" cy="128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로드맵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44618"/>
              </p:ext>
            </p:extLst>
          </p:nvPr>
        </p:nvGraphicFramePr>
        <p:xfrm>
          <a:off x="1028700" y="3471577"/>
          <a:ext cx="16230600" cy="5985955"/>
        </p:xfrm>
        <a:graphic>
          <a:graphicData uri="http://schemas.openxmlformats.org/drawingml/2006/table">
            <a:tbl>
              <a:tblPr/>
              <a:tblGrid>
                <a:gridCol w="631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업무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첫째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둘째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셋째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넷째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다섯째 달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기획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연구</a:t>
                      </a: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프로토타입 제작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QA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실행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후속 조치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</a:t>
                      </a: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7370443" y="4207541"/>
            <a:ext cx="919246" cy="651434"/>
            <a:chOff x="0" y="0"/>
            <a:chExt cx="8064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27789" y="4836518"/>
            <a:ext cx="2232423" cy="664832"/>
            <a:chOff x="0" y="0"/>
            <a:chExt cx="1919026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41161" y="5478893"/>
            <a:ext cx="955984" cy="677469"/>
            <a:chOff x="0" y="0"/>
            <a:chExt cx="80645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197145" y="6133905"/>
            <a:ext cx="1066001" cy="654319"/>
            <a:chOff x="0" y="0"/>
            <a:chExt cx="93107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892694" y="6765768"/>
            <a:ext cx="1800645" cy="714201"/>
            <a:chOff x="0" y="0"/>
            <a:chExt cx="144086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16257" y="7457512"/>
            <a:ext cx="954161" cy="676177"/>
            <a:chOff x="0" y="0"/>
            <a:chExt cx="80645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70419" y="8111233"/>
            <a:ext cx="1482884" cy="681502"/>
            <a:chOff x="0" y="0"/>
            <a:chExt cx="124352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757740" y="8770279"/>
            <a:ext cx="2501560" cy="687256"/>
            <a:chOff x="0" y="0"/>
            <a:chExt cx="2080217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11">
            <a:extLst>
              <a:ext uri="{FF2B5EF4-FFF2-40B4-BE49-F238E27FC236}">
                <a16:creationId xmlns:a16="http://schemas.microsoft.com/office/drawing/2014/main" id="{B36CD4A4-4C0C-C13B-6740-FBED36B4D52D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326FCC9-9E69-34FA-AE5B-E599A86B16A7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7AF233-B313-F0CD-AC76-9054873C1BE3}"/>
              </a:ext>
            </a:extLst>
          </p:cNvPr>
          <p:cNvSpPr txBox="1"/>
          <p:nvPr/>
        </p:nvSpPr>
        <p:spPr>
          <a:xfrm>
            <a:off x="13454562" y="4577425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94E3CA86-ABFF-3772-8140-EC7A4D5C9DD5}"/>
              </a:ext>
            </a:extLst>
          </p:cNvPr>
          <p:cNvSpPr txBox="1"/>
          <p:nvPr/>
        </p:nvSpPr>
        <p:spPr>
          <a:xfrm>
            <a:off x="10748182" y="2796763"/>
            <a:ext cx="65970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프로젝트 기간 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: 24.03.19 ~ 24.04.26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114801" y="867565"/>
            <a:ext cx="10055618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Git</a:t>
            </a:r>
            <a:r>
              <a:rPr lang="ko-KR" alt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Branch</a:t>
            </a:r>
            <a:r>
              <a:rPr lang="ko-KR" alt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Strategy</a:t>
            </a:r>
            <a:endParaRPr lang="en-US" sz="8799" u="none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41169CB-EC74-AB26-C7D5-E708E080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19048"/>
            <a:ext cx="16306800" cy="6715341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50767516-8527-9DC3-F10A-E22248CFEF32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8F9042-A309-C93B-15BF-B1E676174C11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C277548-5AC7-E3CE-A824-817F1E175D3D}"/>
              </a:ext>
            </a:extLst>
          </p:cNvPr>
          <p:cNvSpPr txBox="1"/>
          <p:nvPr/>
        </p:nvSpPr>
        <p:spPr>
          <a:xfrm>
            <a:off x="14170419" y="1264682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189891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114801" y="867565"/>
            <a:ext cx="10055618" cy="128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>
                <a:solidFill>
                  <a:srgbClr val="FFFF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ERD </a:t>
            </a:r>
            <a:endParaRPr lang="en-US" sz="8799" u="none" dirty="0">
              <a:solidFill>
                <a:srgbClr val="FFFFFF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50767516-8527-9DC3-F10A-E22248CFEF32}"/>
              </a:ext>
            </a:extLst>
          </p:cNvPr>
          <p:cNvSpPr txBox="1"/>
          <p:nvPr/>
        </p:nvSpPr>
        <p:spPr>
          <a:xfrm>
            <a:off x="609600" y="419100"/>
            <a:ext cx="18660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1.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개요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8F9042-A309-C93B-15BF-B1E676174C11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186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ECCA02-E119-6B64-26D3-3716229216F1}"/>
              </a:ext>
            </a:extLst>
          </p:cNvPr>
          <p:cNvSpPr/>
          <p:nvPr/>
        </p:nvSpPr>
        <p:spPr>
          <a:xfrm>
            <a:off x="647700" y="2476500"/>
            <a:ext cx="16992600" cy="6947936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F3403-5C63-821F-3BEF-07CE0333B31D}"/>
              </a:ext>
            </a:extLst>
          </p:cNvPr>
          <p:cNvSpPr txBox="1"/>
          <p:nvPr/>
        </p:nvSpPr>
        <p:spPr>
          <a:xfrm>
            <a:off x="12573000" y="3820061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  <p:extLst>
      <p:ext uri="{BB962C8B-B14F-4D97-AF65-F5344CB8AC3E}">
        <p14:creationId xmlns:p14="http://schemas.microsoft.com/office/powerpoint/2010/main" val="12120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33"/>
          <p:cNvSpPr/>
          <p:nvPr/>
        </p:nvSpPr>
        <p:spPr>
          <a:xfrm>
            <a:off x="595086" y="4199149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595086" y="187343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041960" y="2171700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강선경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610057" y="468738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056931" y="4985650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>
                <a:solidFill>
                  <a:srgbClr val="000000"/>
                </a:solidFill>
                <a:ea typeface="Arita Dotum Semi-Bold"/>
              </a:rPr>
              <a:t>강지수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38" name="Freeform 38"/>
          <p:cNvSpPr/>
          <p:nvPr/>
        </p:nvSpPr>
        <p:spPr>
          <a:xfrm>
            <a:off x="625028" y="7621856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71902" y="7920117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김경태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595086" y="7133616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52F8534F-4400-85E8-7848-54398E4D225D}"/>
              </a:ext>
            </a:extLst>
          </p:cNvPr>
          <p:cNvSpPr txBox="1"/>
          <p:nvPr/>
        </p:nvSpPr>
        <p:spPr>
          <a:xfrm>
            <a:off x="609600" y="419100"/>
            <a:ext cx="70104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2. </a:t>
            </a:r>
            <a:r>
              <a:rPr lang="ko-KR" altLang="en-US" sz="48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팀 소개 및 역할 분담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B05240B-5F42-9FEE-3F49-D5EF8F17C35B}"/>
              </a:ext>
            </a:extLst>
          </p:cNvPr>
          <p:cNvCxnSpPr>
            <a:cxnSpLocks/>
          </p:cNvCxnSpPr>
          <p:nvPr/>
        </p:nvCxnSpPr>
        <p:spPr>
          <a:xfrm>
            <a:off x="609600" y="1264682"/>
            <a:ext cx="6400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38">
            <a:extLst>
              <a:ext uri="{FF2B5EF4-FFF2-40B4-BE49-F238E27FC236}">
                <a16:creationId xmlns:a16="http://schemas.microsoft.com/office/drawing/2014/main" id="{74DE7570-7471-3477-DB52-1F25D2B7E081}"/>
              </a:ext>
            </a:extLst>
          </p:cNvPr>
          <p:cNvSpPr/>
          <p:nvPr/>
        </p:nvSpPr>
        <p:spPr>
          <a:xfrm>
            <a:off x="9677400" y="187343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9" name="AutoShape 33">
            <a:extLst>
              <a:ext uri="{FF2B5EF4-FFF2-40B4-BE49-F238E27FC236}">
                <a16:creationId xmlns:a16="http://schemas.microsoft.com/office/drawing/2014/main" id="{1751A3D8-698E-B467-81C6-A37B5F7DD22F}"/>
              </a:ext>
            </a:extLst>
          </p:cNvPr>
          <p:cNvSpPr/>
          <p:nvPr/>
        </p:nvSpPr>
        <p:spPr>
          <a:xfrm rot="5400000">
            <a:off x="5221515" y="5797739"/>
            <a:ext cx="7848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252E6AF4-5521-BB9F-8362-433F48650364}"/>
              </a:ext>
            </a:extLst>
          </p:cNvPr>
          <p:cNvSpPr txBox="1"/>
          <p:nvPr/>
        </p:nvSpPr>
        <p:spPr>
          <a:xfrm>
            <a:off x="10124274" y="2169956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김성민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51" name="Freeform 38">
            <a:extLst>
              <a:ext uri="{FF2B5EF4-FFF2-40B4-BE49-F238E27FC236}">
                <a16:creationId xmlns:a16="http://schemas.microsoft.com/office/drawing/2014/main" id="{E3BB457F-FC4F-F4AB-BFBD-2C9CD476FD45}"/>
              </a:ext>
            </a:extLst>
          </p:cNvPr>
          <p:cNvSpPr/>
          <p:nvPr/>
        </p:nvSpPr>
        <p:spPr>
          <a:xfrm>
            <a:off x="9677400" y="4687389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B117C0DC-D0E4-9738-3E83-3713FFF9D3B3}"/>
              </a:ext>
            </a:extLst>
          </p:cNvPr>
          <p:cNvSpPr txBox="1"/>
          <p:nvPr/>
        </p:nvSpPr>
        <p:spPr>
          <a:xfrm>
            <a:off x="10124274" y="4983906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장동길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53" name="Freeform 38">
            <a:extLst>
              <a:ext uri="{FF2B5EF4-FFF2-40B4-BE49-F238E27FC236}">
                <a16:creationId xmlns:a16="http://schemas.microsoft.com/office/drawing/2014/main" id="{10E0863F-1729-5635-6071-9BF27C9F7482}"/>
              </a:ext>
            </a:extLst>
          </p:cNvPr>
          <p:cNvSpPr/>
          <p:nvPr/>
        </p:nvSpPr>
        <p:spPr>
          <a:xfrm>
            <a:off x="9677400" y="7621855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4" name="TextBox 35">
            <a:extLst>
              <a:ext uri="{FF2B5EF4-FFF2-40B4-BE49-F238E27FC236}">
                <a16:creationId xmlns:a16="http://schemas.microsoft.com/office/drawing/2014/main" id="{30686BA6-BE1F-5313-BE94-A0E5F8878F90}"/>
              </a:ext>
            </a:extLst>
          </p:cNvPr>
          <p:cNvSpPr txBox="1"/>
          <p:nvPr/>
        </p:nvSpPr>
        <p:spPr>
          <a:xfrm>
            <a:off x="10124274" y="7918372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ea typeface="Arita Dotum Semi-Bold"/>
              </a:rPr>
              <a:t>조보근</a:t>
            </a:r>
            <a:endParaRPr lang="en-US" sz="2999" dirty="0">
              <a:solidFill>
                <a:srgbClr val="000000"/>
              </a:solidFill>
              <a:ea typeface="Arita Dotum Semi-Bold"/>
            </a:endParaRP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9EEC5D53-A579-73EA-3725-4D710D9D034E}"/>
              </a:ext>
            </a:extLst>
          </p:cNvPr>
          <p:cNvSpPr txBox="1"/>
          <p:nvPr/>
        </p:nvSpPr>
        <p:spPr>
          <a:xfrm>
            <a:off x="625028" y="3141791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회원가입 및 관리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로그인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MyPage 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등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CC91580-BA85-EE74-5D60-EF30051AE03E}"/>
              </a:ext>
            </a:extLst>
          </p:cNvPr>
          <p:cNvSpPr txBox="1"/>
          <p:nvPr/>
        </p:nvSpPr>
        <p:spPr>
          <a:xfrm>
            <a:off x="609600" y="6186379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Main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page,</a:t>
            </a: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 통합검색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7606558E-0C70-55C4-CE0A-52BCCE783897}"/>
              </a:ext>
            </a:extLst>
          </p:cNvPr>
          <p:cNvSpPr txBox="1"/>
          <p:nvPr/>
        </p:nvSpPr>
        <p:spPr>
          <a:xfrm>
            <a:off x="595086" y="9022318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우리 집 자랑 게시판</a:t>
            </a: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CB7F2765-19DA-B17A-A652-44727EBD1CF5}"/>
              </a:ext>
            </a:extLst>
          </p:cNvPr>
          <p:cNvSpPr txBox="1"/>
          <p:nvPr/>
        </p:nvSpPr>
        <p:spPr>
          <a:xfrm>
            <a:off x="9815286" y="3141791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업체 둘러보기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699FAA27-ACB2-FC8B-97F3-D7001540DCDA}"/>
              </a:ext>
            </a:extLst>
          </p:cNvPr>
          <p:cNvSpPr txBox="1"/>
          <p:nvPr/>
        </p:nvSpPr>
        <p:spPr>
          <a:xfrm>
            <a:off x="9799858" y="6186379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퀵 견적</a:t>
            </a:r>
          </a:p>
        </p:txBody>
      </p:sp>
      <p:sp>
        <p:nvSpPr>
          <p:cNvPr id="60" name="TextBox 11">
            <a:extLst>
              <a:ext uri="{FF2B5EF4-FFF2-40B4-BE49-F238E27FC236}">
                <a16:creationId xmlns:a16="http://schemas.microsoft.com/office/drawing/2014/main" id="{19A2522C-5182-523E-C18A-73E128F29BBC}"/>
              </a:ext>
            </a:extLst>
          </p:cNvPr>
          <p:cNvSpPr txBox="1"/>
          <p:nvPr/>
        </p:nvSpPr>
        <p:spPr>
          <a:xfrm>
            <a:off x="9785344" y="9022318"/>
            <a:ext cx="7010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ko-KR" altLang="en-US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고객센터</a:t>
            </a:r>
            <a:r>
              <a:rPr lang="en-US" altLang="ko-KR" sz="3200" dirty="0">
                <a:solidFill>
                  <a:srgbClr val="F9FAFB"/>
                </a:solidFill>
                <a:latin typeface="HY강B" panose="02030600000101010101" pitchFamily="18" charset="-127"/>
                <a:ea typeface="HY강B" panose="02030600000101010101" pitchFamily="18" charset="-127"/>
                <a:cs typeface="Arial"/>
              </a:rPr>
              <a:t>, DB</a:t>
            </a:r>
            <a:endParaRPr lang="ko-KR" altLang="en-US" sz="3200" dirty="0">
              <a:solidFill>
                <a:srgbClr val="F9FAFB"/>
              </a:solidFill>
              <a:latin typeface="HY강B" panose="02030600000101010101" pitchFamily="18" charset="-127"/>
              <a:ea typeface="HY강B" panose="02030600000101010101" pitchFamily="18" charset="-127"/>
              <a:cs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5EAD5C-9A60-8884-799B-BD7F4BC582EC}"/>
              </a:ext>
            </a:extLst>
          </p:cNvPr>
          <p:cNvSpPr txBox="1"/>
          <p:nvPr/>
        </p:nvSpPr>
        <p:spPr>
          <a:xfrm>
            <a:off x="14380029" y="655497"/>
            <a:ext cx="3581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역할분담 </a:t>
            </a:r>
            <a:r>
              <a:rPr lang="en-US" altLang="ko-KR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sz="4000" dirty="0">
              <a:solidFill>
                <a:srgbClr val="FF0000"/>
              </a:solidFill>
              <a:highlight>
                <a:srgbClr val="FFFF00"/>
              </a:highligh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A0F8E3-656B-C052-917C-037DA13FEFFF}"/>
              </a:ext>
            </a:extLst>
          </p:cNvPr>
          <p:cNvSpPr txBox="1"/>
          <p:nvPr/>
        </p:nvSpPr>
        <p:spPr>
          <a:xfrm>
            <a:off x="14382744" y="1610727"/>
            <a:ext cx="3581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highlight>
                  <a:srgbClr val="FFFF00"/>
                </a:highlight>
                <a:latin typeface="HY강B" panose="02030600000101010101" pitchFamily="18" charset="-127"/>
                <a:ea typeface="HY강B" panose="02030600000101010101" pitchFamily="18" charset="-127"/>
              </a:rPr>
              <a:t>상세 내용 수정할 예정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760</Words>
  <Application>Microsoft Office PowerPoint</Application>
  <PresentationFormat>사용자 지정</PresentationFormat>
  <Paragraphs>185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HY강B</vt:lpstr>
      <vt:lpstr>Arial</vt:lpstr>
      <vt:lpstr>Calibri</vt:lpstr>
      <vt:lpstr>Arita Dotum Semi-Bold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cp:lastModifiedBy>J</cp:lastModifiedBy>
  <cp:revision>27</cp:revision>
  <dcterms:created xsi:type="dcterms:W3CDTF">2006-08-16T00:00:00Z</dcterms:created>
  <dcterms:modified xsi:type="dcterms:W3CDTF">2024-04-24T03:16:36Z</dcterms:modified>
  <dc:identifier>DAGDJ5kUbhI</dc:identifier>
</cp:coreProperties>
</file>